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1" r:id="rId3"/>
    <p:sldId id="256" r:id="rId4"/>
    <p:sldId id="263" r:id="rId5"/>
    <p:sldId id="259" r:id="rId6"/>
    <p:sldId id="260" r:id="rId7"/>
    <p:sldId id="262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4798A-86F5-4EB2-8AAD-9B6B877E27C1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1971D-838D-48E8-8FFF-B07A6CF66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795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48571-DB78-4893-9ECC-909A03E7B9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B8B477-87ED-4E7F-BD1A-AD36DAE7E8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70154-8F91-48B7-94AA-B89058F97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4D66-C11E-4B4F-AC1F-CE582E3632D1}" type="datetime1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35AB5D-C773-4E20-974D-5366B9013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301392-776C-415E-9AC9-D22D766C5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61995-9C75-4A30-869C-59DC730D1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82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60B75-7A82-4893-8992-E7D7154B6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B6ECAC-FB52-465A-9606-D83A6C693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CA602-4DE0-4EEF-A0EA-C0711588B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E0E8-D048-4C60-A5A3-8D9F91F1AE51}" type="datetime1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93756E-83FE-4048-8825-2E82D393C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BA7352-93FE-4A11-AC04-0D4F1F0DA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61995-9C75-4A30-869C-59DC730D1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16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7C3E18-FBDD-465F-8163-0505FD11EE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8A4893-D2F0-4F80-B94E-4945EFE772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9DD72-8B3A-45A4-A09A-8AF40FEE6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0CDC-F3BA-4E41-99BE-A9679BC07525}" type="datetime1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E8807-CF35-43D2-B06D-DC67EF6E6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766B49-F2AC-4A38-BB8F-C883C4269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61995-9C75-4A30-869C-59DC730D1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84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F87A4-1149-4E91-8988-9B29EB4A8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9E115-3BF5-4DB8-B507-621D07DC3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E4959-CC05-4966-A0DB-2415E5F67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D74EF-5085-41A0-88F8-573EB59F964A}" type="datetime1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18B01-B6EC-45A7-946C-66E51A5BD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3D73F-6F92-4ED9-8C5A-B4D8D2B79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61995-9C75-4A30-869C-59DC730D1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868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F1A9E-A140-4903-9FAB-495477A08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694184-7811-4DC8-9D4F-11953B1C4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63331-FA15-468D-8D5E-6E60C4A4E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1AFE-261D-4B9B-8D3E-8D15109BECDD}" type="datetime1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6F02B-6567-4414-915D-24BE56183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8B0E2-4AC8-4F9A-B47A-38E587907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61995-9C75-4A30-869C-59DC730D1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1FCD1-A2AC-4EE5-9FC8-8B35CCDD8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875E2-DA88-4995-AE63-C177A7C209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10D0B7-C579-4317-91D8-AF65C80042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1C33AF-25C3-4A01-B8F7-78FED6AE0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77635-D09A-4140-B1D8-D54D64E215FC}" type="datetime1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DB7115-1417-475A-BA8B-4DA966BD4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AD6D0F-0B1A-4B83-B614-47F14BDCF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61995-9C75-4A30-869C-59DC730D1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19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91EAE-84ED-4A4A-8A8F-95BEE6965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75B08C-37DD-49C0-89CE-D8F6685AAF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9D1003-CA23-416E-A8BF-15DEE6579F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BCED39-06C9-4A2B-86F3-6D08DFFC61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E82D8C-8980-4E16-9715-CD9AA64B93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F2046C-D075-43DF-A6E2-F9192A098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424CE-46C1-426A-9147-E0B06DCE8E97}" type="datetime1">
              <a:rPr lang="en-US" smtClean="0"/>
              <a:t>7/17/2018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95F51B-894E-4CCC-B61D-631805BF6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227659-41DB-41A7-9D74-E2003CA3E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61995-9C75-4A30-869C-59DC730D1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006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9377D-4726-4617-B526-96B4F851B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F0D97D-3058-4CC0-B813-59FF0A9EB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FA7B-E3C2-4A28-AFC1-46FA4487F513}" type="datetime1">
              <a:rPr lang="en-US" smtClean="0"/>
              <a:t>7/17/2018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7DEA2B-7891-4D19-913F-708F69951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9DB3A1-CA41-45BE-9F5D-81BD6599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61995-9C75-4A30-869C-59DC730D1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172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0CB5B3-88F2-4876-B54A-C7DF82BBB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CBCF-2C96-458E-938C-E60B6D9E944F}" type="datetime1">
              <a:rPr lang="en-US" smtClean="0"/>
              <a:t>7/17/2018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EE3954-0963-4D63-8792-962DAFB37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D873EC-F36D-42B2-A5FE-DD8386902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61995-9C75-4A30-869C-59DC730D1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147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2B5FA-6926-4E53-8BC1-4336C00D5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8A5D9-B0E6-4823-B349-0C2E01655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80FECA-79BF-4581-84DE-6F74AD25F1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94885D-8E3D-45E5-91C4-DCC1F88C6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C20E-6916-4CA6-8C3C-C94A97D8DF2B}" type="datetime1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15D925-A30E-4A31-89FC-4A1B4E0A5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E68951-644E-4F0B-9B05-5602CF53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61995-9C75-4A30-869C-59DC730D1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615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F7581-3D7C-4F7D-B37C-659E05DAB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291135-795F-40CB-AE07-4C8BC8E2EE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8A14A3-DAD7-41C4-8277-62B0AFCAD9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868C4E-BC59-4A4E-9328-22DD7482D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F0A8-2815-4D75-9375-9F601DA1C0E2}" type="datetime1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3360C2-47A7-406D-85B8-8C840C99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C5F95-3355-42A4-A9EB-95BA9B343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61995-9C75-4A30-869C-59DC730D1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04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7B01DD-EAB0-4C3E-95BC-14B21E3D9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F89B4A-A5F0-49F2-AB15-455FEA2FA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70149C-AC71-4537-99D2-1D66BC87AD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3B661-B7D2-43D5-BFA3-27EDBA33D2C7}" type="datetime1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44C04-CD7D-48B8-9612-F97ADFA90C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05A3B-63B7-4BCC-9C5B-ADD43A6AFA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61995-9C75-4A30-869C-59DC730D1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19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2D4128C-06E6-4229-A52B-15B85C629538}"/>
              </a:ext>
            </a:extLst>
          </p:cNvPr>
          <p:cNvSpPr txBox="1">
            <a:spLocks/>
          </p:cNvSpPr>
          <p:nvPr/>
        </p:nvSpPr>
        <p:spPr>
          <a:xfrm>
            <a:off x="1229490" y="1496292"/>
            <a:ext cx="5488632" cy="218688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Work and Energy</a:t>
            </a:r>
          </a:p>
          <a:p>
            <a:pPr algn="ctr"/>
            <a:r>
              <a:rPr lang="en-US" dirty="0">
                <a:solidFill>
                  <a:srgbClr val="0070C0"/>
                </a:solidFill>
              </a:rPr>
              <a:t>Potential Energy</a:t>
            </a:r>
          </a:p>
          <a:p>
            <a:pPr algn="ctr"/>
            <a:endParaRPr lang="en-US" sz="3200" dirty="0">
              <a:solidFill>
                <a:srgbClr val="0070C0"/>
              </a:solidFill>
            </a:endParaRPr>
          </a:p>
          <a:p>
            <a:pPr algn="ctr"/>
            <a:r>
              <a:rPr lang="en-US" sz="3200" dirty="0">
                <a:solidFill>
                  <a:srgbClr val="0070C0"/>
                </a:solidFill>
              </a:rPr>
              <a:t>Build a Pulley Test Rig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8EA80EF-8F3E-415B-BE5E-FC118C8A7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F67C-630D-4E60-B267-8E1B0514C76F}" type="slidenum">
              <a:rPr lang="en-US" smtClean="0"/>
              <a:t>1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05A7296-09C1-421A-8654-E8A102D8376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6738224" y="1641764"/>
            <a:ext cx="4765964" cy="357447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711A67B-C584-4F3D-973E-D513DCE92C60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9231" y="4433456"/>
            <a:ext cx="2760401" cy="207030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B4DEFD5-321B-4E29-831A-10E6E66242B0}"/>
              </a:ext>
            </a:extLst>
          </p:cNvPr>
          <p:cNvSpPr txBox="1"/>
          <p:nvPr/>
        </p:nvSpPr>
        <p:spPr>
          <a:xfrm>
            <a:off x="2318187" y="4056284"/>
            <a:ext cx="33112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/>
              <a:t>LabRat</a:t>
            </a:r>
            <a:r>
              <a:rPr lang="en-US" sz="2800" b="1" dirty="0"/>
              <a:t> Scientific</a:t>
            </a:r>
          </a:p>
          <a:p>
            <a:pPr algn="ctr"/>
            <a:r>
              <a:rPr lang="en-US" sz="2800" b="1" dirty="0"/>
              <a:t>© 2018</a:t>
            </a:r>
          </a:p>
        </p:txBody>
      </p:sp>
    </p:spTree>
    <p:extLst>
      <p:ext uri="{BB962C8B-B14F-4D97-AF65-F5344CB8AC3E}">
        <p14:creationId xmlns:p14="http://schemas.microsoft.com/office/powerpoint/2010/main" val="4151374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8279615-9517-4C4D-866C-2E4559CCB234}"/>
              </a:ext>
            </a:extLst>
          </p:cNvPr>
          <p:cNvSpPr txBox="1"/>
          <p:nvPr/>
        </p:nvSpPr>
        <p:spPr>
          <a:xfrm>
            <a:off x="1600200" y="1524001"/>
            <a:ext cx="8991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LabRat</a:t>
            </a:r>
            <a:r>
              <a:rPr lang="en-US" sz="2800" dirty="0"/>
              <a:t> experiments often require the use of a simple pulley system that accommodates long travel.  The experiments may also rely on using a smart phone as a timing device.  This presentation provides some suggestions for making a pulley test rig.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48DE2A-1DB9-4266-912C-27150EB48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61995-9C75-4A30-869C-59DC730D12D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48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DC3F51C-D618-4228-AFF3-D588DD27303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02035" y="1233056"/>
            <a:ext cx="4710545" cy="353290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D271A3D-5B9B-4251-A228-F8F157E970A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316181" y="1662548"/>
            <a:ext cx="3532910" cy="267392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9A8A745-FB4A-415D-A8B9-8593C261CA3F}"/>
              </a:ext>
            </a:extLst>
          </p:cNvPr>
          <p:cNvSpPr txBox="1"/>
          <p:nvPr/>
        </p:nvSpPr>
        <p:spPr>
          <a:xfrm>
            <a:off x="5638799" y="5043057"/>
            <a:ext cx="5237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Simple wood support beam clamped to door.  Wood is square trim molding obtained from home improvement store.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255D86-5EB1-4C4B-AFF0-2861CACC6363}"/>
              </a:ext>
            </a:extLst>
          </p:cNvPr>
          <p:cNvSpPr txBox="1"/>
          <p:nvPr/>
        </p:nvSpPr>
        <p:spPr>
          <a:xfrm>
            <a:off x="1385455" y="5043057"/>
            <a:ext cx="3394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Pulley is attached using eye hook.  Use pliers to open up the hook.  Pulley obtained from home improvement store.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4AB91D3-2F18-480C-B445-EEEA4DDD2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61995-9C75-4A30-869C-59DC730D12DE}" type="slidenum">
              <a:rPr lang="en-US" smtClean="0"/>
              <a:t>3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C6741F-DB31-44EF-96C1-56B7F9E401F1}"/>
              </a:ext>
            </a:extLst>
          </p:cNvPr>
          <p:cNvSpPr txBox="1"/>
          <p:nvPr/>
        </p:nvSpPr>
        <p:spPr>
          <a:xfrm>
            <a:off x="1246908" y="218181"/>
            <a:ext cx="10106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Pulley and Mounting Beam</a:t>
            </a:r>
          </a:p>
        </p:txBody>
      </p:sp>
    </p:spTree>
    <p:extLst>
      <p:ext uri="{BB962C8B-B14F-4D97-AF65-F5344CB8AC3E}">
        <p14:creationId xmlns:p14="http://schemas.microsoft.com/office/powerpoint/2010/main" val="2449602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D271A3D-5B9B-4251-A228-F8F157E970A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37810" y="1730174"/>
            <a:ext cx="4465328" cy="337963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5255D86-5EB1-4C4B-AFF0-2861CACC6363}"/>
              </a:ext>
            </a:extLst>
          </p:cNvPr>
          <p:cNvSpPr txBox="1"/>
          <p:nvPr/>
        </p:nvSpPr>
        <p:spPr>
          <a:xfrm>
            <a:off x="5230092" y="1518991"/>
            <a:ext cx="55487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pulley is marked with a prominent line so that rotations can be counted on the experiment video.</a:t>
            </a:r>
          </a:p>
          <a:p>
            <a:endParaRPr lang="en-US" sz="2400" dirty="0"/>
          </a:p>
          <a:p>
            <a:r>
              <a:rPr lang="en-US" sz="2400" dirty="0"/>
              <a:t>Smart phone video is recorded at 30 frames/sec.  Image smear limits how fast the event can be.  If the pulley spins too fast, the reference mark will appear as a smear on the video image and determining precise timing will be difficult.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4AB91D3-2F18-480C-B445-EEEA4DDD2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61995-9C75-4A30-869C-59DC730D12DE}" type="slidenum">
              <a:rPr lang="en-US" smtClean="0"/>
              <a:t>4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C6741F-DB31-44EF-96C1-56B7F9E401F1}"/>
              </a:ext>
            </a:extLst>
          </p:cNvPr>
          <p:cNvSpPr txBox="1"/>
          <p:nvPr/>
        </p:nvSpPr>
        <p:spPr>
          <a:xfrm>
            <a:off x="1246908" y="218181"/>
            <a:ext cx="10106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Pulley Marking</a:t>
            </a:r>
          </a:p>
        </p:txBody>
      </p:sp>
    </p:spTree>
    <p:extLst>
      <p:ext uri="{BB962C8B-B14F-4D97-AF65-F5344CB8AC3E}">
        <p14:creationId xmlns:p14="http://schemas.microsoft.com/office/powerpoint/2010/main" val="3256277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73EAD15-58EC-42B6-BA83-A8A4D2412B8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911928" y="1723163"/>
            <a:ext cx="3920835" cy="294062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8197B43-262D-46CB-A796-28905090035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6359238" y="1723163"/>
            <a:ext cx="3920836" cy="294062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271DD75-C8AD-4FBC-B07E-9A5B95580C8C}"/>
              </a:ext>
            </a:extLst>
          </p:cNvPr>
          <p:cNvSpPr txBox="1"/>
          <p:nvPr/>
        </p:nvSpPr>
        <p:spPr>
          <a:xfrm>
            <a:off x="3082636" y="249382"/>
            <a:ext cx="6026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Simple Smart Phone Holder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EB3D16-0758-4058-B8EA-C2D625EE7051}"/>
              </a:ext>
            </a:extLst>
          </p:cNvPr>
          <p:cNvSpPr txBox="1"/>
          <p:nvPr/>
        </p:nvSpPr>
        <p:spPr>
          <a:xfrm>
            <a:off x="1828800" y="5333999"/>
            <a:ext cx="426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Scrap wood was used to build this simple Smart Phone holder.  It can be clamed to various test rigs as required.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98F5DE-DD47-49FB-9938-24E6DD4ED289}"/>
              </a:ext>
            </a:extLst>
          </p:cNvPr>
          <p:cNvSpPr txBox="1"/>
          <p:nvPr/>
        </p:nvSpPr>
        <p:spPr>
          <a:xfrm>
            <a:off x="6643256" y="5333999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 phone is captured at the bottom and held in place at the top by a rubber band.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5EC27C-1638-4B88-B000-BE45195FE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61995-9C75-4A30-869C-59DC730D12D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688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3CD163E-9079-442B-B5F4-3509060E965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6897827" y="1626182"/>
            <a:ext cx="4364184" cy="32731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42C1C4C-256F-4066-A517-9A96A5072C2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30930" y="1080659"/>
            <a:ext cx="5195455" cy="389659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93B0931-4C80-4FD1-B078-421DEF6BCF28}"/>
              </a:ext>
            </a:extLst>
          </p:cNvPr>
          <p:cNvSpPr txBox="1"/>
          <p:nvPr/>
        </p:nvSpPr>
        <p:spPr>
          <a:xfrm>
            <a:off x="1395849" y="5223163"/>
            <a:ext cx="5465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Use a hole punch to make a sting hole near the top of the cup.  Make a 2</a:t>
            </a:r>
            <a:r>
              <a:rPr lang="en-US" baseline="30000" dirty="0"/>
              <a:t>nd</a:t>
            </a:r>
            <a:r>
              <a:rPr lang="en-US" dirty="0"/>
              <a:t> hole 180 degrees from the first.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F6CD1A-6C8E-4EE5-BF21-0F2E4D431E13}"/>
              </a:ext>
            </a:extLst>
          </p:cNvPr>
          <p:cNvSpPr txBox="1"/>
          <p:nvPr/>
        </p:nvSpPr>
        <p:spPr>
          <a:xfrm>
            <a:off x="7443350" y="5629457"/>
            <a:ext cx="31415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Pass a string through each hole and tie the ends.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F8AC21-4B59-4519-A18C-A976BEE59181}"/>
              </a:ext>
            </a:extLst>
          </p:cNvPr>
          <p:cNvSpPr txBox="1"/>
          <p:nvPr/>
        </p:nvSpPr>
        <p:spPr>
          <a:xfrm>
            <a:off x="3082636" y="249382"/>
            <a:ext cx="6026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Simple Weight Cup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E4AE5C-346B-48F0-8C92-621B46C46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61995-9C75-4A30-869C-59DC730D12D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529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3AE9B06-7D0A-44FC-B528-1BDA41EB0B7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-159329" y="1620982"/>
            <a:ext cx="5403273" cy="361603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9EA3650-4EFB-49DD-8E42-4F7052C1BDD8}"/>
              </a:ext>
            </a:extLst>
          </p:cNvPr>
          <p:cNvSpPr txBox="1"/>
          <p:nvPr/>
        </p:nvSpPr>
        <p:spPr>
          <a:xfrm>
            <a:off x="1399309" y="1025235"/>
            <a:ext cx="1787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Smart Phone Holder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B9DA61-6FEC-4F28-A658-19960C515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61995-9C75-4A30-869C-59DC730D12DE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AC4B5F-FE4C-4252-9508-29FE60CBAF4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24945" y="2597727"/>
            <a:ext cx="4710545" cy="353290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FAE48C6-F5CF-4D9C-9428-8440BFE6B01F}"/>
              </a:ext>
            </a:extLst>
          </p:cNvPr>
          <p:cNvSpPr txBox="1"/>
          <p:nvPr/>
        </p:nvSpPr>
        <p:spPr>
          <a:xfrm>
            <a:off x="5195455" y="727363"/>
            <a:ext cx="61583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rig can be mounted in many different ways.  Here the complete rig is mounted to a door using a C-clamp. </a:t>
            </a:r>
          </a:p>
        </p:txBody>
      </p:sp>
    </p:spTree>
    <p:extLst>
      <p:ext uri="{BB962C8B-B14F-4D97-AF65-F5344CB8AC3E}">
        <p14:creationId xmlns:p14="http://schemas.microsoft.com/office/powerpoint/2010/main" val="2626607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3AE9B06-7D0A-44FC-B528-1BDA41EB0B7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-159329" y="1620982"/>
            <a:ext cx="5403273" cy="361603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926E8AD-F8A1-4198-855A-34C8DD2C4837}"/>
              </a:ext>
            </a:extLst>
          </p:cNvPr>
          <p:cNvSpPr txBox="1"/>
          <p:nvPr/>
        </p:nvSpPr>
        <p:spPr>
          <a:xfrm>
            <a:off x="4689765" y="505121"/>
            <a:ext cx="6989617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The distance an object moves can be determined:</a:t>
            </a:r>
          </a:p>
          <a:p>
            <a:endParaRPr lang="en-US" sz="2200" dirty="0"/>
          </a:p>
          <a:p>
            <a:r>
              <a:rPr lang="en-US" sz="2200" dirty="0"/>
              <a:t>	</a:t>
            </a:r>
            <a:r>
              <a:rPr lang="en-US" sz="2200" b="1" dirty="0"/>
              <a:t>Distance  =  Revolutions  *  Circumference</a:t>
            </a:r>
          </a:p>
          <a:p>
            <a:endParaRPr lang="en-US" sz="2200" dirty="0"/>
          </a:p>
          <a:p>
            <a:r>
              <a:rPr lang="en-US" sz="2200" dirty="0"/>
              <a:t>The blue mark on the pulley wheel serves as a reference to count revolutions.</a:t>
            </a:r>
          </a:p>
          <a:p>
            <a:endParaRPr lang="en-US" sz="2200" dirty="0"/>
          </a:p>
          <a:p>
            <a:r>
              <a:rPr lang="en-US" sz="2200" dirty="0"/>
              <a:t>By using the smart phone stopwatch function, velocity can be determined:</a:t>
            </a:r>
          </a:p>
          <a:p>
            <a:r>
              <a:rPr lang="en-US" sz="2200" dirty="0"/>
              <a:t>  </a:t>
            </a:r>
          </a:p>
          <a:p>
            <a:r>
              <a:rPr lang="en-US" sz="2200" dirty="0"/>
              <a:t>	</a:t>
            </a:r>
            <a:r>
              <a:rPr lang="en-US" sz="2200" b="1" dirty="0"/>
              <a:t>	          Distance</a:t>
            </a:r>
          </a:p>
          <a:p>
            <a:r>
              <a:rPr lang="en-US" sz="2200" b="1" dirty="0"/>
              <a:t>	Velocity   =   --------------</a:t>
            </a:r>
          </a:p>
          <a:p>
            <a:r>
              <a:rPr lang="en-US" sz="2200" b="1" dirty="0"/>
              <a:t>		             Time</a:t>
            </a:r>
          </a:p>
          <a:p>
            <a:endParaRPr lang="en-US" sz="2200" dirty="0"/>
          </a:p>
          <a:p>
            <a:r>
              <a:rPr lang="en-US" sz="2200" dirty="0"/>
              <a:t>Tests are recorded using a web camera (or other smart phone) and the video can be replayed in slow motion to extract the data.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EA3650-4EFB-49DD-8E42-4F7052C1BDD8}"/>
              </a:ext>
            </a:extLst>
          </p:cNvPr>
          <p:cNvSpPr txBox="1"/>
          <p:nvPr/>
        </p:nvSpPr>
        <p:spPr>
          <a:xfrm>
            <a:off x="1399309" y="1025235"/>
            <a:ext cx="1787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Smart Phone Holder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B9DA61-6FEC-4F28-A658-19960C515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61995-9C75-4A30-869C-59DC730D12D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256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303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Eberspeaker</dc:creator>
  <cp:lastModifiedBy>Philip Eberspeaker</cp:lastModifiedBy>
  <cp:revision>10</cp:revision>
  <dcterms:created xsi:type="dcterms:W3CDTF">2018-03-16T21:49:56Z</dcterms:created>
  <dcterms:modified xsi:type="dcterms:W3CDTF">2018-07-17T17:31:26Z</dcterms:modified>
</cp:coreProperties>
</file>